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79" r:id="rId2"/>
    <p:sldId id="256" r:id="rId3"/>
    <p:sldId id="260" r:id="rId4"/>
    <p:sldId id="281" r:id="rId5"/>
    <p:sldId id="274" r:id="rId6"/>
    <p:sldId id="273" r:id="rId7"/>
    <p:sldId id="257" r:id="rId8"/>
    <p:sldId id="276" r:id="rId9"/>
    <p:sldId id="282" r:id="rId10"/>
    <p:sldId id="283" r:id="rId11"/>
    <p:sldId id="286" r:id="rId12"/>
    <p:sldId id="288" r:id="rId13"/>
    <p:sldId id="284" r:id="rId14"/>
    <p:sldId id="287" r:id="rId15"/>
    <p:sldId id="285" r:id="rId16"/>
    <p:sldId id="289" r:id="rId17"/>
    <p:sldId id="290" r:id="rId18"/>
    <p:sldId id="291" r:id="rId19"/>
    <p:sldId id="280" r:id="rId2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4145" autoAdjust="0"/>
    <p:restoredTop sz="87373" autoAdjust="0"/>
  </p:normalViewPr>
  <p:slideViewPr>
    <p:cSldViewPr>
      <p:cViewPr varScale="1">
        <p:scale>
          <a:sx n="63" d="100"/>
          <a:sy n="63" d="100"/>
        </p:scale>
        <p:origin x="-3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AB268-647F-4559-B0E5-522A025C4428}" type="datetimeFigureOut">
              <a:rPr lang="pt-BR" smtClean="0"/>
              <a:pPr/>
              <a:t>26/07/2016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568C9-8D40-438B-805C-2549197A24F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12749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50597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34873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877185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8335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401279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1231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957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6438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48776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051577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879148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568C9-8D40-438B-805C-2549197A24F5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4672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629-42E0-4E6C-9FF3-814BD112C7AD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89F0-3E63-465C-988E-C84886F00FD6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0251-4DD1-44DD-B96B-3097624B25EC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F0B53-2E66-4F30-9684-14C4EDA6C4D6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B081-FBA6-44F8-B080-3C98F8F4FF8C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6C0FF-B660-4575-BEFE-E65496B83601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DAFB-58E5-4958-91A9-B90B09B7A548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12172-E495-479E-A438-5962D2998C98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7437-FE09-4725-B597-05CA36E777D4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4301-76D1-4B81-B19E-0739CFB98D0C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E500-A7BF-407B-AF14-C281C858251C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7CF0B-AB45-4979-AFF8-CC3B1DA61C7B}" type="datetime1">
              <a:rPr lang="pt-BR" smtClean="0"/>
              <a:pPr/>
              <a:t>26/07/2016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1: opção escolher ator da biblioteca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157BD-1F3B-428B-A89E-A476FBC7087E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e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71604" y="2928934"/>
            <a:ext cx="6143668" cy="1143007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Programando com </a:t>
            </a:r>
            <a:r>
              <a:rPr lang="pt-BR" sz="3600" b="1" dirty="0" err="1" smtClean="0">
                <a:solidFill>
                  <a:schemeClr val="tx2"/>
                </a:solidFill>
              </a:rPr>
              <a:t>Scratch</a:t>
            </a:r>
            <a:endParaRPr lang="pt-BR" sz="3600" b="1" dirty="0">
              <a:solidFill>
                <a:schemeClr val="tx2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14480" y="1071546"/>
            <a:ext cx="6143668" cy="2143140"/>
          </a:xfrm>
        </p:spPr>
        <p:txBody>
          <a:bodyPr>
            <a:normAutofit/>
          </a:bodyPr>
          <a:lstStyle/>
          <a:p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Projeto Assessoria Docente para Área de Informática</a:t>
            </a:r>
          </a:p>
          <a:p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Professor André Marcelo </a:t>
            </a:r>
            <a:r>
              <a:rPr lang="pt-BR" sz="2000" b="1" dirty="0" err="1" smtClean="0">
                <a:solidFill>
                  <a:schemeClr val="accent6">
                    <a:lumMod val="75000"/>
                  </a:schemeClr>
                </a:solidFill>
              </a:rPr>
              <a:t>Panhan</a:t>
            </a:r>
            <a:endParaRPr lang="pt-BR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Aluna </a:t>
            </a:r>
            <a:r>
              <a:rPr lang="pt-BR" sz="2000" b="1" dirty="0" err="1" smtClean="0">
                <a:solidFill>
                  <a:schemeClr val="accent6">
                    <a:lumMod val="75000"/>
                  </a:schemeClr>
                </a:solidFill>
              </a:rPr>
              <a:t>Solemar</a:t>
            </a:r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 Oliveira Silva </a:t>
            </a:r>
            <a:endParaRPr lang="pt-B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410" name="Picture 2" descr="http://200.133.203.52/images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299766" cy="1142984"/>
          </a:xfrm>
          <a:prstGeom prst="rect">
            <a:avLst/>
          </a:prstGeom>
          <a:noFill/>
        </p:spPr>
      </p:pic>
      <p:sp>
        <p:nvSpPr>
          <p:cNvPr id="4" name="AutoShape 2" descr="https://encrypted-tbn2.gstatic.com/images?q=tbn:ANd9GcTvaeszU7SCrV9TiFAiJ-bBwBQXW9NfslI7DdYcluRmdMygP3IL"/>
          <p:cNvSpPr>
            <a:spLocks noChangeAspect="1" noChangeArrowheads="1"/>
          </p:cNvSpPr>
          <p:nvPr/>
        </p:nvSpPr>
        <p:spPr bwMode="auto">
          <a:xfrm>
            <a:off x="0" y="0"/>
            <a:ext cx="2571736" cy="128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929066"/>
            <a:ext cx="1357322" cy="138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Vamos Programar</a:t>
            </a:r>
            <a:endParaRPr lang="pt-BR" sz="36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50184"/>
            <a:ext cx="4040188" cy="503827"/>
          </a:xfrm>
        </p:spPr>
        <p:txBody>
          <a:bodyPr>
            <a:normAutofit fontScale="47500" lnSpcReduction="20000"/>
          </a:bodyPr>
          <a:lstStyle/>
          <a:p>
            <a:endParaRPr lang="pt-BR" dirty="0" smtClean="0">
              <a:solidFill>
                <a:schemeClr val="tx2"/>
              </a:solidFill>
            </a:endParaRPr>
          </a:p>
          <a:p>
            <a:r>
              <a:rPr lang="pt-BR" sz="3800" dirty="0" smtClean="0">
                <a:solidFill>
                  <a:schemeClr val="tx2"/>
                </a:solidFill>
              </a:rPr>
              <a:t>Passos</a:t>
            </a:r>
            <a:r>
              <a:rPr lang="pt-BR" sz="3800" dirty="0">
                <a:solidFill>
                  <a:schemeClr val="tx2"/>
                </a:solidFill>
              </a:rPr>
              <a:t>:</a:t>
            </a:r>
          </a:p>
          <a:p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457200" y="2054011"/>
            <a:ext cx="4040188" cy="4072152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>
                <a:solidFill>
                  <a:schemeClr val="tx2"/>
                </a:solidFill>
              </a:rPr>
              <a:t>Arrastar para a área de script os seguintes blocos</a:t>
            </a:r>
            <a:r>
              <a:rPr lang="pt-BR" dirty="0" smtClean="0">
                <a:solidFill>
                  <a:schemeClr val="tx2"/>
                </a:solidFill>
              </a:rPr>
              <a:t>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3"/>
          </p:nvPr>
        </p:nvSpPr>
        <p:spPr>
          <a:xfrm>
            <a:off x="4645024" y="1554018"/>
            <a:ext cx="4041775" cy="636373"/>
          </a:xfrm>
        </p:spPr>
        <p:txBody>
          <a:bodyPr>
            <a:noAutofit/>
          </a:bodyPr>
          <a:lstStyle/>
          <a:p>
            <a:endParaRPr lang="pt-BR" sz="1800" dirty="0" smtClean="0">
              <a:solidFill>
                <a:schemeClr val="tx2"/>
              </a:solidFill>
            </a:endParaRPr>
          </a:p>
          <a:p>
            <a:r>
              <a:rPr lang="pt-BR" sz="1800" dirty="0" smtClean="0">
                <a:solidFill>
                  <a:schemeClr val="tx2"/>
                </a:solidFill>
              </a:rPr>
              <a:t>Resultados</a:t>
            </a:r>
            <a:r>
              <a:rPr lang="pt-BR" sz="1800" dirty="0">
                <a:solidFill>
                  <a:schemeClr val="tx2"/>
                </a:solidFill>
              </a:rPr>
              <a:t>:</a:t>
            </a:r>
          </a:p>
          <a:p>
            <a:endParaRPr lang="pt-BR" sz="1800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4"/>
          </p:nvPr>
        </p:nvSpPr>
        <p:spPr>
          <a:xfrm>
            <a:off x="4645025" y="2000540"/>
            <a:ext cx="4041775" cy="4125623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2"/>
                </a:solidFill>
              </a:rPr>
              <a:t>União de blocos de comando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>
                <a:solidFill>
                  <a:schemeClr val="tx2"/>
                </a:solidFill>
              </a:rPr>
              <a:t>Seguinte animação</a:t>
            </a:r>
          </a:p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2" descr="http://200.133.203.52/images/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666800" cy="857231"/>
          </a:xfrm>
          <a:prstGeom prst="rect">
            <a:avLst/>
          </a:prstGeom>
          <a:noFill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7" y="3461011"/>
            <a:ext cx="4101852" cy="13620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74" y="2636913"/>
            <a:ext cx="2841202" cy="151216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631" y="4666996"/>
            <a:ext cx="2592288" cy="201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19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Vamos Programar</a:t>
            </a:r>
            <a:endParaRPr lang="pt-BR" sz="36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87624" y="1493605"/>
            <a:ext cx="4040188" cy="503827"/>
          </a:xfrm>
        </p:spPr>
        <p:txBody>
          <a:bodyPr>
            <a:normAutofit fontScale="47500" lnSpcReduction="20000"/>
          </a:bodyPr>
          <a:lstStyle/>
          <a:p>
            <a:endParaRPr lang="pt-BR" dirty="0" smtClean="0">
              <a:solidFill>
                <a:schemeClr val="tx2"/>
              </a:solidFill>
            </a:endParaRPr>
          </a:p>
          <a:p>
            <a:r>
              <a:rPr lang="pt-BR" sz="3800" dirty="0" smtClean="0">
                <a:solidFill>
                  <a:schemeClr val="tx2"/>
                </a:solidFill>
              </a:rPr>
              <a:t>Passos</a:t>
            </a:r>
            <a:r>
              <a:rPr lang="pt-BR" sz="3800" dirty="0">
                <a:solidFill>
                  <a:schemeClr val="tx2"/>
                </a:solidFill>
              </a:rPr>
              <a:t>:</a:t>
            </a:r>
          </a:p>
          <a:p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1403648" y="2054011"/>
            <a:ext cx="6336704" cy="407215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Clique no Sprite                     localizado  na área de lista de </a:t>
            </a:r>
            <a:r>
              <a:rPr lang="pt-BR" dirty="0" err="1" smtClean="0">
                <a:solidFill>
                  <a:schemeClr val="tx2"/>
                </a:solidFill>
              </a:rPr>
              <a:t>sprites</a:t>
            </a:r>
            <a:r>
              <a:rPr lang="pt-BR" dirty="0" smtClean="0">
                <a:solidFill>
                  <a:schemeClr val="tx2"/>
                </a:solidFill>
              </a:rPr>
              <a:t> 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Arrastar </a:t>
            </a:r>
            <a:r>
              <a:rPr lang="pt-BR" dirty="0">
                <a:solidFill>
                  <a:schemeClr val="tx2"/>
                </a:solidFill>
              </a:rPr>
              <a:t>para a área de script os seguintes blocos</a:t>
            </a:r>
            <a:r>
              <a:rPr lang="pt-BR" dirty="0" smtClean="0">
                <a:solidFill>
                  <a:schemeClr val="tx2"/>
                </a:solidFill>
              </a:rPr>
              <a:t>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3"/>
          </p:nvPr>
        </p:nvSpPr>
        <p:spPr>
          <a:xfrm>
            <a:off x="4645024" y="1554019"/>
            <a:ext cx="4041775" cy="499992"/>
          </a:xfrm>
        </p:spPr>
        <p:txBody>
          <a:bodyPr>
            <a:normAutofit fontScale="70000" lnSpcReduction="20000"/>
          </a:bodyPr>
          <a:lstStyle/>
          <a:p>
            <a:endParaRPr lang="pt-BR" sz="4400" dirty="0" smtClean="0">
              <a:solidFill>
                <a:schemeClr val="tx2"/>
              </a:solidFill>
            </a:endParaRPr>
          </a:p>
          <a:p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4"/>
          </p:nvPr>
        </p:nvSpPr>
        <p:spPr>
          <a:xfrm>
            <a:off x="4645025" y="2000540"/>
            <a:ext cx="4041775" cy="412562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2" descr="http://200.133.203.52/images/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666800" cy="857231"/>
          </a:xfrm>
          <a:prstGeom prst="rect">
            <a:avLst/>
          </a:prstGeom>
          <a:noFill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33" y="2123901"/>
            <a:ext cx="946969" cy="8432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3880363"/>
            <a:ext cx="2661392" cy="21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646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Vamos Programar</a:t>
            </a:r>
            <a:endParaRPr lang="pt-BR" sz="36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03648" y="1503529"/>
            <a:ext cx="4040188" cy="503827"/>
          </a:xfrm>
        </p:spPr>
        <p:txBody>
          <a:bodyPr>
            <a:normAutofit fontScale="47500" lnSpcReduction="20000"/>
          </a:bodyPr>
          <a:lstStyle/>
          <a:p>
            <a:endParaRPr lang="pt-BR" dirty="0" smtClean="0">
              <a:solidFill>
                <a:schemeClr val="tx2"/>
              </a:solidFill>
            </a:endParaRPr>
          </a:p>
          <a:p>
            <a:r>
              <a:rPr lang="pt-BR" sz="3800" dirty="0" smtClean="0">
                <a:solidFill>
                  <a:schemeClr val="tx2"/>
                </a:solidFill>
              </a:rPr>
              <a:t>Passos</a:t>
            </a:r>
            <a:r>
              <a:rPr lang="pt-BR" sz="3800" dirty="0">
                <a:solidFill>
                  <a:schemeClr val="tx2"/>
                </a:solidFill>
              </a:rPr>
              <a:t>:</a:t>
            </a:r>
          </a:p>
          <a:p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1403648" y="2054011"/>
            <a:ext cx="6336704" cy="407215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sz="2600" dirty="0" smtClean="0">
                <a:solidFill>
                  <a:schemeClr val="tx2"/>
                </a:solidFill>
              </a:rPr>
              <a:t>Clique no Sprite                       localizado na </a:t>
            </a:r>
            <a:r>
              <a:rPr lang="pt-BR" sz="2600" dirty="0">
                <a:solidFill>
                  <a:schemeClr val="tx2"/>
                </a:solidFill>
              </a:rPr>
              <a:t>á</a:t>
            </a:r>
            <a:r>
              <a:rPr lang="pt-BR" sz="2600" dirty="0" smtClean="0">
                <a:solidFill>
                  <a:schemeClr val="tx2"/>
                </a:solidFill>
              </a:rPr>
              <a:t>rea de lista de Sprite;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sz="2600" dirty="0" smtClean="0">
                <a:solidFill>
                  <a:schemeClr val="tx2"/>
                </a:solidFill>
              </a:rPr>
              <a:t>Arrastar </a:t>
            </a:r>
            <a:r>
              <a:rPr lang="pt-BR" sz="2600" dirty="0">
                <a:solidFill>
                  <a:schemeClr val="tx2"/>
                </a:solidFill>
              </a:rPr>
              <a:t>para a área de script os seguintes blocos</a:t>
            </a:r>
            <a:r>
              <a:rPr lang="pt-BR" sz="2600" dirty="0" smtClean="0">
                <a:solidFill>
                  <a:schemeClr val="tx2"/>
                </a:solidFill>
              </a:rPr>
              <a:t>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3"/>
          </p:nvPr>
        </p:nvSpPr>
        <p:spPr>
          <a:xfrm>
            <a:off x="4645024" y="1554019"/>
            <a:ext cx="4041775" cy="499992"/>
          </a:xfrm>
        </p:spPr>
        <p:txBody>
          <a:bodyPr>
            <a:normAutofit fontScale="70000" lnSpcReduction="20000"/>
          </a:bodyPr>
          <a:lstStyle/>
          <a:p>
            <a:endParaRPr lang="pt-BR" sz="4400" dirty="0" smtClean="0">
              <a:solidFill>
                <a:schemeClr val="tx2"/>
              </a:solidFill>
            </a:endParaRPr>
          </a:p>
          <a:p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4"/>
          </p:nvPr>
        </p:nvSpPr>
        <p:spPr>
          <a:xfrm>
            <a:off x="4645025" y="2000540"/>
            <a:ext cx="4041775" cy="412562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2" descr="http://200.133.203.52/images/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666800" cy="857231"/>
          </a:xfrm>
          <a:prstGeom prst="rect">
            <a:avLst/>
          </a:prstGeom>
          <a:noFill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475" y="2147320"/>
            <a:ext cx="771525" cy="7334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4005064"/>
            <a:ext cx="2808311" cy="19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43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Vamos Programar</a:t>
            </a:r>
            <a:endParaRPr lang="pt-BR" sz="36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50184"/>
            <a:ext cx="4040188" cy="503827"/>
          </a:xfrm>
        </p:spPr>
        <p:txBody>
          <a:bodyPr>
            <a:normAutofit fontScale="47500" lnSpcReduction="20000"/>
          </a:bodyPr>
          <a:lstStyle/>
          <a:p>
            <a:endParaRPr lang="pt-BR" dirty="0" smtClean="0">
              <a:solidFill>
                <a:schemeClr val="tx2"/>
              </a:solidFill>
            </a:endParaRPr>
          </a:p>
          <a:p>
            <a:r>
              <a:rPr lang="pt-BR" sz="3800" dirty="0" smtClean="0">
                <a:solidFill>
                  <a:schemeClr val="tx2"/>
                </a:solidFill>
              </a:rPr>
              <a:t>Passos</a:t>
            </a:r>
            <a:r>
              <a:rPr lang="pt-BR" sz="3800" dirty="0">
                <a:solidFill>
                  <a:schemeClr val="tx2"/>
                </a:solidFill>
              </a:rPr>
              <a:t>:</a:t>
            </a:r>
          </a:p>
          <a:p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457200" y="2054010"/>
            <a:ext cx="4040188" cy="457597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Clicar no Sprite           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Arrastar </a:t>
            </a:r>
            <a:r>
              <a:rPr lang="pt-BR" dirty="0">
                <a:solidFill>
                  <a:schemeClr val="tx2"/>
                </a:solidFill>
              </a:rPr>
              <a:t>para a área de script os seguintes blocos</a:t>
            </a:r>
            <a:r>
              <a:rPr lang="pt-BR" dirty="0" smtClean="0">
                <a:solidFill>
                  <a:schemeClr val="tx2"/>
                </a:solidFill>
              </a:rPr>
              <a:t>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3"/>
          </p:nvPr>
        </p:nvSpPr>
        <p:spPr>
          <a:xfrm>
            <a:off x="4645024" y="1554019"/>
            <a:ext cx="4041775" cy="499992"/>
          </a:xfrm>
        </p:spPr>
        <p:txBody>
          <a:bodyPr>
            <a:normAutofit fontScale="32500" lnSpcReduction="20000"/>
          </a:bodyPr>
          <a:lstStyle/>
          <a:p>
            <a:endParaRPr lang="pt-BR" sz="4400" dirty="0" smtClean="0">
              <a:solidFill>
                <a:schemeClr val="tx2"/>
              </a:solidFill>
            </a:endParaRPr>
          </a:p>
          <a:p>
            <a:r>
              <a:rPr lang="pt-BR" sz="4400" dirty="0" smtClean="0">
                <a:solidFill>
                  <a:schemeClr val="tx2"/>
                </a:solidFill>
              </a:rPr>
              <a:t>Resultados</a:t>
            </a:r>
            <a:r>
              <a:rPr lang="pt-BR" sz="4400" dirty="0">
                <a:solidFill>
                  <a:schemeClr val="tx2"/>
                </a:solidFill>
              </a:rPr>
              <a:t>:</a:t>
            </a:r>
          </a:p>
          <a:p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4"/>
          </p:nvPr>
        </p:nvSpPr>
        <p:spPr>
          <a:xfrm>
            <a:off x="4645025" y="2000540"/>
            <a:ext cx="4041775" cy="4125623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2"/>
                </a:solidFill>
              </a:rPr>
              <a:t>União de blocos de comando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sz="2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2" descr="http://200.133.203.52/images/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666800" cy="857231"/>
          </a:xfrm>
          <a:prstGeom prst="rect">
            <a:avLst/>
          </a:prstGeom>
          <a:noFill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375" y="2186557"/>
            <a:ext cx="582538" cy="56700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652" y="2391960"/>
            <a:ext cx="3819699" cy="423803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4063351"/>
            <a:ext cx="33813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41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3400" y="208607"/>
            <a:ext cx="7814232" cy="816437"/>
          </a:xfrm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Vamos Programar</a:t>
            </a:r>
            <a:endParaRPr lang="pt-BR" sz="36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39387" y="1361913"/>
            <a:ext cx="4040188" cy="654680"/>
          </a:xfrm>
        </p:spPr>
        <p:txBody>
          <a:bodyPr>
            <a:noAutofit/>
          </a:bodyPr>
          <a:lstStyle/>
          <a:p>
            <a:r>
              <a:rPr lang="pt-BR" sz="1800" dirty="0" smtClean="0">
                <a:solidFill>
                  <a:schemeClr val="tx2"/>
                </a:solidFill>
              </a:rPr>
              <a:t>Resultados.</a:t>
            </a:r>
            <a:endParaRPr lang="pt-BR" sz="1800" dirty="0">
              <a:solidFill>
                <a:schemeClr val="tx2"/>
              </a:solidFill>
            </a:endParaRPr>
          </a:p>
          <a:p>
            <a:r>
              <a:rPr lang="pt-BR" sz="1800" dirty="0">
                <a:solidFill>
                  <a:schemeClr val="tx2"/>
                </a:solidFill>
              </a:rPr>
              <a:t>Quanto </a:t>
            </a:r>
            <a:r>
              <a:rPr lang="pt-BR" sz="1800" dirty="0" smtClean="0">
                <a:solidFill>
                  <a:schemeClr val="tx2"/>
                </a:solidFill>
              </a:rPr>
              <a:t>acertar a tabuada.</a:t>
            </a:r>
            <a:endParaRPr lang="pt-BR" sz="1800" dirty="0">
              <a:solidFill>
                <a:schemeClr val="tx2"/>
              </a:solidFill>
            </a:endParaRPr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457200" y="2337409"/>
            <a:ext cx="7427168" cy="3788753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pt-BR" dirty="0" smtClean="0">
                <a:solidFill>
                  <a:schemeClr val="tx2"/>
                </a:solidFill>
              </a:rPr>
              <a:t>Seguintes animações</a:t>
            </a:r>
            <a:endParaRPr lang="pt-BR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3"/>
          </p:nvPr>
        </p:nvSpPr>
        <p:spPr>
          <a:xfrm>
            <a:off x="4645024" y="1554019"/>
            <a:ext cx="4041775" cy="499992"/>
          </a:xfrm>
        </p:spPr>
        <p:txBody>
          <a:bodyPr>
            <a:normAutofit fontScale="70000" lnSpcReduction="20000"/>
          </a:bodyPr>
          <a:lstStyle/>
          <a:p>
            <a:endParaRPr lang="pt-BR" sz="4400" dirty="0" smtClean="0">
              <a:solidFill>
                <a:schemeClr val="tx2"/>
              </a:solidFill>
            </a:endParaRPr>
          </a:p>
          <a:p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4"/>
          </p:nvPr>
        </p:nvSpPr>
        <p:spPr>
          <a:xfrm>
            <a:off x="4645025" y="2000540"/>
            <a:ext cx="4041775" cy="412562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2" descr="http://200.133.203.52/images/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666800" cy="857231"/>
          </a:xfrm>
          <a:prstGeom prst="rect">
            <a:avLst/>
          </a:prstGeom>
          <a:noFill/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68" y="2818115"/>
            <a:ext cx="2883834" cy="168727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834" y="2818116"/>
            <a:ext cx="2883834" cy="168727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84" y="4739237"/>
            <a:ext cx="2923002" cy="17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3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Vamos Programar</a:t>
            </a:r>
            <a:endParaRPr lang="pt-BR" sz="36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50184"/>
            <a:ext cx="4040188" cy="503827"/>
          </a:xfrm>
        </p:spPr>
        <p:txBody>
          <a:bodyPr>
            <a:normAutofit fontScale="47500" lnSpcReduction="20000"/>
          </a:bodyPr>
          <a:lstStyle/>
          <a:p>
            <a:endParaRPr lang="pt-BR" dirty="0" smtClean="0">
              <a:solidFill>
                <a:schemeClr val="tx2"/>
              </a:solidFill>
            </a:endParaRPr>
          </a:p>
          <a:p>
            <a:r>
              <a:rPr lang="pt-BR" sz="3800" dirty="0" smtClean="0">
                <a:solidFill>
                  <a:schemeClr val="tx2"/>
                </a:solidFill>
              </a:rPr>
              <a:t>Passos</a:t>
            </a:r>
            <a:r>
              <a:rPr lang="pt-BR" sz="3800" dirty="0">
                <a:solidFill>
                  <a:schemeClr val="tx2"/>
                </a:solidFill>
              </a:rPr>
              <a:t>:</a:t>
            </a:r>
          </a:p>
          <a:p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457200" y="2054011"/>
            <a:ext cx="4040188" cy="407215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>
                <a:solidFill>
                  <a:schemeClr val="tx2"/>
                </a:solidFill>
              </a:rPr>
              <a:t>Arrastar para a área de script os seguintes blocos</a:t>
            </a:r>
            <a:r>
              <a:rPr lang="pt-BR" dirty="0" smtClean="0">
                <a:solidFill>
                  <a:schemeClr val="tx2"/>
                </a:solidFill>
              </a:rPr>
              <a:t>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E encaixe no bloco de controle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3"/>
          </p:nvPr>
        </p:nvSpPr>
        <p:spPr>
          <a:xfrm>
            <a:off x="4645024" y="1554019"/>
            <a:ext cx="4041775" cy="499992"/>
          </a:xfrm>
        </p:spPr>
        <p:txBody>
          <a:bodyPr>
            <a:normAutofit fontScale="25000" lnSpcReduction="20000"/>
          </a:bodyPr>
          <a:lstStyle/>
          <a:p>
            <a:endParaRPr lang="pt-BR" sz="7200" dirty="0" smtClean="0">
              <a:solidFill>
                <a:schemeClr val="tx2"/>
              </a:solidFill>
            </a:endParaRPr>
          </a:p>
          <a:p>
            <a:r>
              <a:rPr lang="pt-BR" sz="7200" dirty="0" smtClean="0">
                <a:solidFill>
                  <a:schemeClr val="tx2"/>
                </a:solidFill>
              </a:rPr>
              <a:t>Resultados</a:t>
            </a:r>
            <a:r>
              <a:rPr lang="pt-BR" sz="7200" dirty="0">
                <a:solidFill>
                  <a:schemeClr val="tx2"/>
                </a:solidFill>
              </a:rPr>
              <a:t>:</a:t>
            </a:r>
          </a:p>
          <a:p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4"/>
          </p:nvPr>
        </p:nvSpPr>
        <p:spPr>
          <a:xfrm>
            <a:off x="4645025" y="2000540"/>
            <a:ext cx="4041775" cy="4125623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2"/>
                </a:solidFill>
              </a:rPr>
              <a:t>União de blocos de comando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sz="2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2" descr="http://200.133.203.52/images/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666800" cy="857231"/>
          </a:xfrm>
          <a:prstGeom prst="rect">
            <a:avLst/>
          </a:prstGeom>
          <a:noFill/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836" y="2533487"/>
            <a:ext cx="3600400" cy="3672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29" y="3364102"/>
            <a:ext cx="3487717" cy="12287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t="9820" b="1818"/>
          <a:stretch/>
        </p:blipFill>
        <p:spPr>
          <a:xfrm>
            <a:off x="584417" y="5577161"/>
            <a:ext cx="3476625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36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Vamos Programar</a:t>
            </a:r>
            <a:endParaRPr lang="pt-BR" sz="36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50184"/>
            <a:ext cx="4040188" cy="654680"/>
          </a:xfrm>
        </p:spPr>
        <p:txBody>
          <a:bodyPr>
            <a:noAutofit/>
          </a:bodyPr>
          <a:lstStyle/>
          <a:p>
            <a:r>
              <a:rPr lang="pt-BR" sz="1800" dirty="0" smtClean="0">
                <a:solidFill>
                  <a:schemeClr val="tx2"/>
                </a:solidFill>
              </a:rPr>
              <a:t>Resultados:</a:t>
            </a:r>
            <a:endParaRPr lang="pt-BR" sz="1800" dirty="0">
              <a:solidFill>
                <a:schemeClr val="tx2"/>
              </a:solidFill>
            </a:endParaRPr>
          </a:p>
          <a:p>
            <a:r>
              <a:rPr lang="pt-BR" sz="1800" dirty="0">
                <a:solidFill>
                  <a:schemeClr val="tx2"/>
                </a:solidFill>
              </a:rPr>
              <a:t>Quanto </a:t>
            </a:r>
            <a:r>
              <a:rPr lang="pt-BR" sz="1800" dirty="0" smtClean="0">
                <a:solidFill>
                  <a:schemeClr val="tx2"/>
                </a:solidFill>
              </a:rPr>
              <a:t>errar a </a:t>
            </a:r>
            <a:r>
              <a:rPr lang="pt-BR" sz="1800" dirty="0" smtClean="0">
                <a:solidFill>
                  <a:schemeClr val="tx2"/>
                </a:solidFill>
              </a:rPr>
              <a:t>tabuada,</a:t>
            </a:r>
            <a:endParaRPr lang="pt-BR" sz="1800" dirty="0">
              <a:solidFill>
                <a:schemeClr val="tx2"/>
              </a:solidFill>
            </a:endParaRPr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457200" y="2337409"/>
            <a:ext cx="7427168" cy="3788753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pt-BR" dirty="0" smtClean="0">
                <a:solidFill>
                  <a:schemeClr val="tx2"/>
                </a:solidFill>
              </a:rPr>
              <a:t>Seguinte animação</a:t>
            </a:r>
            <a:endParaRPr lang="pt-BR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3"/>
          </p:nvPr>
        </p:nvSpPr>
        <p:spPr>
          <a:xfrm>
            <a:off x="4645024" y="1554019"/>
            <a:ext cx="4041775" cy="499992"/>
          </a:xfrm>
        </p:spPr>
        <p:txBody>
          <a:bodyPr>
            <a:normAutofit fontScale="70000" lnSpcReduction="20000"/>
          </a:bodyPr>
          <a:lstStyle/>
          <a:p>
            <a:endParaRPr lang="pt-BR" sz="4400" dirty="0" smtClean="0">
              <a:solidFill>
                <a:schemeClr val="tx2"/>
              </a:solidFill>
            </a:endParaRPr>
          </a:p>
          <a:p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4"/>
          </p:nvPr>
        </p:nvSpPr>
        <p:spPr>
          <a:xfrm>
            <a:off x="4645025" y="2000540"/>
            <a:ext cx="4041775" cy="412562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2" descr="http://200.133.203.52/images/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666800" cy="857231"/>
          </a:xfrm>
          <a:prstGeom prst="rect">
            <a:avLst/>
          </a:prstGeom>
          <a:noFill/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t="602"/>
          <a:stretch/>
        </p:blipFill>
        <p:spPr>
          <a:xfrm>
            <a:off x="2195736" y="2915094"/>
            <a:ext cx="4222377" cy="29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17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Vamos Programar</a:t>
            </a:r>
            <a:endParaRPr lang="pt-BR" sz="36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50184"/>
            <a:ext cx="4040188" cy="503827"/>
          </a:xfrm>
        </p:spPr>
        <p:txBody>
          <a:bodyPr>
            <a:normAutofit fontScale="47500" lnSpcReduction="20000"/>
          </a:bodyPr>
          <a:lstStyle/>
          <a:p>
            <a:endParaRPr lang="pt-BR" dirty="0" smtClean="0">
              <a:solidFill>
                <a:schemeClr val="tx2"/>
              </a:solidFill>
            </a:endParaRPr>
          </a:p>
          <a:p>
            <a:r>
              <a:rPr lang="pt-BR" sz="3800" dirty="0" smtClean="0">
                <a:solidFill>
                  <a:schemeClr val="tx2"/>
                </a:solidFill>
              </a:rPr>
              <a:t>Passos</a:t>
            </a:r>
            <a:r>
              <a:rPr lang="pt-BR" sz="3800" dirty="0">
                <a:solidFill>
                  <a:schemeClr val="tx2"/>
                </a:solidFill>
              </a:rPr>
              <a:t>:</a:t>
            </a:r>
          </a:p>
          <a:p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457200" y="2054011"/>
            <a:ext cx="4040188" cy="4072152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>
                <a:solidFill>
                  <a:schemeClr val="tx2"/>
                </a:solidFill>
              </a:rPr>
              <a:t>Arrastar para a área de script os seguintes blocos</a:t>
            </a:r>
            <a:r>
              <a:rPr lang="pt-BR" dirty="0" smtClean="0">
                <a:solidFill>
                  <a:schemeClr val="tx2"/>
                </a:solidFill>
              </a:rPr>
              <a:t>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3"/>
          </p:nvPr>
        </p:nvSpPr>
        <p:spPr>
          <a:xfrm>
            <a:off x="4645024" y="1334451"/>
            <a:ext cx="4041775" cy="642052"/>
          </a:xfrm>
        </p:spPr>
        <p:txBody>
          <a:bodyPr>
            <a:normAutofit fontScale="32500" lnSpcReduction="20000"/>
          </a:bodyPr>
          <a:lstStyle/>
          <a:p>
            <a:endParaRPr lang="pt-BR" sz="4400" dirty="0" smtClean="0">
              <a:solidFill>
                <a:schemeClr val="tx2"/>
              </a:solidFill>
            </a:endParaRPr>
          </a:p>
          <a:p>
            <a:r>
              <a:rPr lang="pt-BR" sz="5500" dirty="0" smtClean="0">
                <a:solidFill>
                  <a:schemeClr val="tx2"/>
                </a:solidFill>
              </a:rPr>
              <a:t>Resultados</a:t>
            </a:r>
            <a:r>
              <a:rPr lang="pt-BR" sz="5500" dirty="0">
                <a:solidFill>
                  <a:schemeClr val="tx2"/>
                </a:solidFill>
              </a:rPr>
              <a:t>:</a:t>
            </a:r>
          </a:p>
          <a:p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4"/>
          </p:nvPr>
        </p:nvSpPr>
        <p:spPr>
          <a:xfrm>
            <a:off x="4645025" y="2000540"/>
            <a:ext cx="4041775" cy="4125623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2"/>
                </a:solidFill>
              </a:rPr>
              <a:t>União de blocos de comando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sz="2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2" descr="http://200.133.203.52/images/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666800" cy="857231"/>
          </a:xfrm>
          <a:prstGeom prst="rect">
            <a:avLst/>
          </a:prstGeom>
          <a:noFill/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461396"/>
            <a:ext cx="2276475" cy="191182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007" y="2559405"/>
            <a:ext cx="3944150" cy="39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169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Vamos Programar</a:t>
            </a:r>
            <a:endParaRPr lang="pt-BR" sz="36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923555"/>
          </a:xfrm>
        </p:spPr>
        <p:txBody>
          <a:bodyPr>
            <a:noAutofit/>
          </a:bodyPr>
          <a:lstStyle/>
          <a:p>
            <a:endParaRPr lang="pt-BR" sz="1800" dirty="0" smtClean="0">
              <a:solidFill>
                <a:schemeClr val="tx2"/>
              </a:solidFill>
            </a:endParaRPr>
          </a:p>
          <a:p>
            <a:endParaRPr lang="pt-BR" sz="1800" dirty="0">
              <a:solidFill>
                <a:schemeClr val="tx2"/>
              </a:solidFill>
            </a:endParaRPr>
          </a:p>
          <a:p>
            <a:r>
              <a:rPr lang="pt-BR" sz="1800" dirty="0" smtClean="0">
                <a:solidFill>
                  <a:schemeClr val="tx2"/>
                </a:solidFill>
              </a:rPr>
              <a:t>Resultados:</a:t>
            </a:r>
            <a:endParaRPr lang="pt-BR" sz="1800" dirty="0">
              <a:solidFill>
                <a:schemeClr val="tx2"/>
              </a:solidFill>
            </a:endParaRPr>
          </a:p>
          <a:p>
            <a:r>
              <a:rPr lang="pt-BR" sz="1800" dirty="0" smtClean="0">
                <a:solidFill>
                  <a:schemeClr val="tx2"/>
                </a:solidFill>
              </a:rPr>
              <a:t>Quando chegar no final da </a:t>
            </a:r>
            <a:r>
              <a:rPr lang="pt-BR" sz="1800" dirty="0" smtClean="0">
                <a:solidFill>
                  <a:schemeClr val="tx2"/>
                </a:solidFill>
              </a:rPr>
              <a:t>animação,</a:t>
            </a:r>
            <a:endParaRPr lang="pt-BR" sz="1800" dirty="0">
              <a:solidFill>
                <a:schemeClr val="tx2"/>
              </a:solidFill>
            </a:endParaRPr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457200" y="2337409"/>
            <a:ext cx="7427168" cy="3788753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pt-BR" dirty="0" smtClean="0">
                <a:solidFill>
                  <a:schemeClr val="tx2"/>
                </a:solidFill>
              </a:rPr>
              <a:t>Seguintes animações </a:t>
            </a:r>
            <a:endParaRPr lang="pt-BR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3"/>
          </p:nvPr>
        </p:nvSpPr>
        <p:spPr>
          <a:xfrm>
            <a:off x="4645024" y="1554019"/>
            <a:ext cx="4041775" cy="499992"/>
          </a:xfrm>
        </p:spPr>
        <p:txBody>
          <a:bodyPr>
            <a:normAutofit fontScale="70000" lnSpcReduction="20000"/>
          </a:bodyPr>
          <a:lstStyle/>
          <a:p>
            <a:endParaRPr lang="pt-BR" sz="4400" dirty="0" smtClean="0">
              <a:solidFill>
                <a:schemeClr val="tx2"/>
              </a:solidFill>
            </a:endParaRPr>
          </a:p>
          <a:p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4"/>
          </p:nvPr>
        </p:nvSpPr>
        <p:spPr>
          <a:xfrm>
            <a:off x="4645025" y="2000540"/>
            <a:ext cx="4041775" cy="412562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2" descr="http://200.133.203.52/images/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666800" cy="857231"/>
          </a:xfrm>
          <a:prstGeom prst="rect">
            <a:avLst/>
          </a:prstGeom>
          <a:noFill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17" y="3089820"/>
            <a:ext cx="3169053" cy="25204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135" y="3070528"/>
            <a:ext cx="3433233" cy="25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651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28" y="928670"/>
            <a:ext cx="6615130" cy="582594"/>
          </a:xfrm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/>
            </a:r>
            <a:br>
              <a:rPr lang="pt-BR" sz="3600" b="1" dirty="0" smtClean="0">
                <a:solidFill>
                  <a:schemeClr val="tx2"/>
                </a:solidFill>
              </a:rPr>
            </a:br>
            <a:r>
              <a:rPr lang="pt-BR" sz="3600" b="1" dirty="0" smtClean="0">
                <a:solidFill>
                  <a:schemeClr val="tx2"/>
                </a:solidFill>
              </a:rPr>
              <a:t>Referências</a:t>
            </a:r>
            <a:br>
              <a:rPr lang="pt-BR" sz="3600" b="1" dirty="0" smtClean="0">
                <a:solidFill>
                  <a:schemeClr val="tx2"/>
                </a:solidFill>
              </a:rPr>
            </a:br>
            <a:endParaRPr lang="pt-BR" sz="3600" b="1" dirty="0" smtClean="0">
              <a:solidFill>
                <a:schemeClr val="tx2"/>
              </a:solidFill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928662" y="2357430"/>
            <a:ext cx="7586658" cy="3214709"/>
          </a:xfrm>
        </p:spPr>
        <p:txBody>
          <a:bodyPr>
            <a:normAutofit/>
          </a:bodyPr>
          <a:lstStyle/>
          <a:p>
            <a:pPr marL="0" indent="-514350" algn="just">
              <a:buNone/>
            </a:pPr>
            <a:r>
              <a:rPr lang="pt-BR" sz="2000" dirty="0" err="1" smtClean="0"/>
              <a:t>Scratch</a:t>
            </a:r>
            <a:r>
              <a:rPr lang="pt-BR" sz="2000" dirty="0" smtClean="0"/>
              <a:t>. Disponível em: &lt; https://scratch.mit.edu&gt;, acesso em: 18 jul 2016.</a:t>
            </a:r>
          </a:p>
        </p:txBody>
      </p:sp>
      <p:pic>
        <p:nvPicPr>
          <p:cNvPr id="5" name="Picture 2" descr="http://200.133.203.52/images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666800" cy="8333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85786" y="107154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sz="6000" b="1" dirty="0" smtClean="0">
                <a:solidFill>
                  <a:schemeClr val="tx2"/>
                </a:solidFill>
              </a:rPr>
              <a:t>Programando </a:t>
            </a:r>
            <a:r>
              <a:rPr lang="pt-BR" sz="6000" b="1" dirty="0" smtClean="0">
                <a:solidFill>
                  <a:schemeClr val="tx2"/>
                </a:solidFill>
              </a:rPr>
              <a:t/>
            </a:r>
            <a:br>
              <a:rPr lang="pt-BR" sz="6000" b="1" dirty="0" smtClean="0">
                <a:solidFill>
                  <a:schemeClr val="tx2"/>
                </a:solidFill>
              </a:rPr>
            </a:br>
            <a:r>
              <a:rPr lang="pt-BR" sz="6000" b="1" dirty="0" smtClean="0">
                <a:solidFill>
                  <a:schemeClr val="tx2"/>
                </a:solidFill>
              </a:rPr>
              <a:t>com</a:t>
            </a:r>
            <a:r>
              <a:rPr lang="pt-BR" sz="6000" b="1" dirty="0" smtClean="0">
                <a:solidFill>
                  <a:schemeClr val="tx2"/>
                </a:solidFill>
              </a:rPr>
              <a:t/>
            </a:r>
            <a:br>
              <a:rPr lang="pt-BR" sz="6000" b="1" dirty="0" smtClean="0">
                <a:solidFill>
                  <a:schemeClr val="tx2"/>
                </a:solidFill>
              </a:rPr>
            </a:br>
            <a:r>
              <a:rPr lang="pt-BR" sz="6000" b="1" dirty="0" err="1" smtClean="0">
                <a:solidFill>
                  <a:schemeClr val="tx2"/>
                </a:solidFill>
              </a:rPr>
              <a:t>Scratch</a:t>
            </a:r>
            <a:endParaRPr lang="pt-BR" sz="6000" b="1" dirty="0">
              <a:solidFill>
                <a:schemeClr val="tx2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43174" y="2857496"/>
            <a:ext cx="3786214" cy="2214578"/>
          </a:xfrm>
        </p:spPr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7410" name="Picture 2" descr="http://200.133.203.52/images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666800" cy="828399"/>
          </a:xfrm>
          <a:prstGeom prst="rect">
            <a:avLst/>
          </a:prstGeom>
          <a:noFill/>
        </p:spPr>
      </p:pic>
      <p:sp>
        <p:nvSpPr>
          <p:cNvPr id="4" name="AutoShape 2" descr="https://encrypted-tbn2.gstatic.com/images?q=tbn:ANd9GcTvaeszU7SCrV9TiFAiJ-bBwBQXW9NfslI7DdYcluRmdMygP3IL"/>
          <p:cNvSpPr>
            <a:spLocks noChangeAspect="1" noChangeArrowheads="1"/>
          </p:cNvSpPr>
          <p:nvPr/>
        </p:nvSpPr>
        <p:spPr bwMode="auto">
          <a:xfrm>
            <a:off x="1" y="0"/>
            <a:ext cx="2571736" cy="128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3071810"/>
            <a:ext cx="221457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3286116" y="5500702"/>
            <a:ext cx="24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Estudo de Caso</a:t>
            </a:r>
            <a:endParaRPr lang="pt-B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200.133.203.52/images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665994" cy="828000"/>
          </a:xfrm>
          <a:prstGeom prst="rect">
            <a:avLst/>
          </a:prstGeom>
          <a:noFill/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65994" y="274638"/>
            <a:ext cx="7020806" cy="1143000"/>
          </a:xfrm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pt-BR" sz="1000" b="1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/>
            </a:r>
            <a:br>
              <a:rPr lang="pt-BR" sz="1000" b="1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pt-BR" sz="3600" b="1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Objetivo</a:t>
            </a:r>
            <a:r>
              <a:rPr lang="pt-BR" sz="1000" b="1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/>
            </a:r>
            <a:br>
              <a:rPr lang="pt-BR" sz="1000" b="1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endParaRPr lang="pt-BR" sz="1000" b="1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ubtítulo 5"/>
          <p:cNvSpPr>
            <a:spLocks noGrp="1"/>
          </p:cNvSpPr>
          <p:nvPr>
            <p:ph sz="half" idx="1"/>
          </p:nvPr>
        </p:nvSpPr>
        <p:spPr>
          <a:xfrm>
            <a:off x="457200" y="2420888"/>
            <a:ext cx="3754760" cy="266429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l">
              <a:buNone/>
            </a:pPr>
            <a:r>
              <a:rPr lang="pt-BR" sz="2400" dirty="0">
                <a:solidFill>
                  <a:schemeClr val="tx2"/>
                </a:solidFill>
              </a:rPr>
              <a:t>Desenvolver uma animação que realize operações matemáticas de multiplicação.</a:t>
            </a:r>
          </a:p>
          <a:p>
            <a:pPr algn="l">
              <a:buFont typeface="Arial" pitchFamily="34" charset="0"/>
              <a:buChar char="•"/>
            </a:pPr>
            <a:endParaRPr lang="pt-B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l">
              <a:buNone/>
            </a:pPr>
            <a:endParaRPr lang="pt-B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l">
              <a:buNone/>
            </a:pPr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5800" y="2204864"/>
            <a:ext cx="4038600" cy="366480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295975"/>
            <a:ext cx="6840760" cy="965852"/>
          </a:xfrm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Configurando nosso </a:t>
            </a:r>
            <a:r>
              <a:rPr lang="pt-BR" sz="3600" b="1" dirty="0" err="1" smtClean="0">
                <a:solidFill>
                  <a:schemeClr val="tx2"/>
                </a:solidFill>
              </a:rPr>
              <a:t>Sprite</a:t>
            </a:r>
            <a:endParaRPr lang="pt-BR" sz="3600" dirty="0"/>
          </a:p>
        </p:txBody>
      </p:sp>
      <p:pic>
        <p:nvPicPr>
          <p:cNvPr id="11" name="Espaço Reservado para Conteúdo 10" descr="conf_sprite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499992" y="3013578"/>
            <a:ext cx="4038600" cy="2496442"/>
          </a:xfrm>
        </p:spPr>
      </p:pic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4291939" y="2106124"/>
            <a:ext cx="4454706" cy="612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2"/>
                </a:solidFill>
              </a:rPr>
              <a:t>Importar da Biblioteca de Atores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Picture 2" descr="http://200.133.203.52/images/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1393365" cy="828000"/>
          </a:xfrm>
          <a:prstGeom prst="rect">
            <a:avLst/>
          </a:prstGeom>
          <a:noFill/>
        </p:spPr>
      </p:pic>
      <p:sp>
        <p:nvSpPr>
          <p:cNvPr id="21" name="Retângulo 20"/>
          <p:cNvSpPr/>
          <p:nvPr/>
        </p:nvSpPr>
        <p:spPr>
          <a:xfrm>
            <a:off x="539552" y="2114607"/>
            <a:ext cx="3384376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pt-BR" sz="2400" dirty="0" smtClean="0">
                <a:solidFill>
                  <a:schemeClr val="tx2"/>
                </a:solidFill>
              </a:rPr>
              <a:t>Passos</a:t>
            </a:r>
          </a:p>
          <a:p>
            <a:pPr>
              <a:lnSpc>
                <a:spcPct val="160000"/>
              </a:lnSpc>
            </a:pPr>
            <a:r>
              <a:rPr lang="pt-BR" sz="2400" dirty="0" smtClean="0">
                <a:solidFill>
                  <a:schemeClr val="tx2"/>
                </a:solidFill>
              </a:rPr>
              <a:t>Clicar no ícone         localizado na Lista de </a:t>
            </a:r>
            <a:r>
              <a:rPr lang="pt-BR" sz="2400" i="1" dirty="0" err="1" smtClean="0">
                <a:solidFill>
                  <a:schemeClr val="tx2"/>
                </a:solidFill>
              </a:rPr>
              <a:t>Sprites</a:t>
            </a:r>
            <a:r>
              <a:rPr lang="pt-BR" sz="2400" i="1" dirty="0">
                <a:solidFill>
                  <a:schemeClr val="tx2"/>
                </a:solidFill>
              </a:rPr>
              <a:t>;</a:t>
            </a:r>
            <a:endParaRPr lang="pt-BR" sz="2400" i="1" dirty="0" smtClean="0">
              <a:solidFill>
                <a:schemeClr val="tx2"/>
              </a:solidFill>
            </a:endParaRPr>
          </a:p>
          <a:p>
            <a:pPr>
              <a:lnSpc>
                <a:spcPct val="160000"/>
              </a:lnSpc>
            </a:pPr>
            <a:r>
              <a:rPr lang="pt-BR" sz="2400" dirty="0">
                <a:solidFill>
                  <a:schemeClr val="tx2"/>
                </a:solidFill>
              </a:rPr>
              <a:t>Opção</a:t>
            </a:r>
          </a:p>
          <a:p>
            <a:pPr>
              <a:lnSpc>
                <a:spcPct val="160000"/>
              </a:lnSpc>
            </a:pPr>
            <a:endParaRPr lang="pt-BR" dirty="0" smtClean="0">
              <a:solidFill>
                <a:schemeClr val="tx2"/>
              </a:solidFill>
            </a:endParaRPr>
          </a:p>
          <a:p>
            <a:pPr>
              <a:lnSpc>
                <a:spcPct val="160000"/>
              </a:lnSpc>
            </a:pPr>
            <a:endParaRPr lang="pt-BR" dirty="0">
              <a:solidFill>
                <a:schemeClr val="tx2"/>
              </a:solidFill>
            </a:endParaRPr>
          </a:p>
          <a:p>
            <a:pPr>
              <a:lnSpc>
                <a:spcPct val="160000"/>
              </a:lnSpc>
            </a:pPr>
            <a:endParaRPr lang="pt-BR" dirty="0" smtClean="0">
              <a:solidFill>
                <a:schemeClr val="tx2"/>
              </a:solidFill>
            </a:endParaRPr>
          </a:p>
          <a:p>
            <a:pPr>
              <a:lnSpc>
                <a:spcPct val="160000"/>
              </a:lnSpc>
            </a:pPr>
            <a:endParaRPr lang="pt-BR" dirty="0" smtClean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43174" y="2786058"/>
            <a:ext cx="549276" cy="410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293" y="4769890"/>
            <a:ext cx="1304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607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75693"/>
          </a:xfrm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tx2"/>
                </a:solidFill>
              </a:rPr>
              <a:t>Configurando nosso </a:t>
            </a:r>
            <a:r>
              <a:rPr lang="pt-BR" sz="3600" b="1" dirty="0" err="1" smtClean="0">
                <a:solidFill>
                  <a:schemeClr val="tx2"/>
                </a:solidFill>
              </a:rPr>
              <a:t>Sprite</a:t>
            </a:r>
            <a:endParaRPr lang="pt-BR" sz="3600" dirty="0"/>
          </a:p>
        </p:txBody>
      </p:sp>
      <p:sp>
        <p:nvSpPr>
          <p:cNvPr id="16" name="Espaço Reservado para Conteúdo 15"/>
          <p:cNvSpPr>
            <a:spLocks noGrp="1"/>
          </p:cNvSpPr>
          <p:nvPr>
            <p:ph sz="half" idx="1"/>
          </p:nvPr>
        </p:nvSpPr>
        <p:spPr>
          <a:xfrm>
            <a:off x="383680" y="1692276"/>
            <a:ext cx="3540248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pt-BR" sz="2400" dirty="0">
                <a:solidFill>
                  <a:schemeClr val="tx2"/>
                </a:solidFill>
              </a:rPr>
              <a:t>Passos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pt-BR" sz="2400" dirty="0">
                <a:solidFill>
                  <a:schemeClr val="tx2"/>
                </a:solidFill>
              </a:rPr>
              <a:t>Clicar no ícone         localizado na Lista de </a:t>
            </a:r>
            <a:r>
              <a:rPr lang="pt-BR" sz="2400" i="1" dirty="0" err="1">
                <a:solidFill>
                  <a:schemeClr val="tx2"/>
                </a:solidFill>
              </a:rPr>
              <a:t>Sprites</a:t>
            </a:r>
            <a:r>
              <a:rPr lang="pt-BR" sz="2400" i="1" dirty="0">
                <a:solidFill>
                  <a:schemeClr val="tx2"/>
                </a:solidFill>
              </a:rPr>
              <a:t>;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pt-BR" sz="2400" dirty="0">
                <a:solidFill>
                  <a:schemeClr val="tx2"/>
                </a:solidFill>
              </a:rPr>
              <a:t>Opção </a:t>
            </a:r>
          </a:p>
        </p:txBody>
      </p:sp>
      <p:pic>
        <p:nvPicPr>
          <p:cNvPr id="18" name="Espaço Reservado para Conteúdo 1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1960" y="1992177"/>
            <a:ext cx="4104456" cy="1728192"/>
          </a:xfrm>
        </p:spPr>
      </p:pic>
      <p:pic>
        <p:nvPicPr>
          <p:cNvPr id="5" name="Picture 2" descr="http://200.133.203.52/images/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1393365" cy="828000"/>
          </a:xfrm>
          <a:prstGeom prst="rect">
            <a:avLst/>
          </a:prstGeom>
          <a:noFill/>
        </p:spPr>
      </p:pic>
      <p:sp>
        <p:nvSpPr>
          <p:cNvPr id="21" name="Retângulo 20"/>
          <p:cNvSpPr/>
          <p:nvPr/>
        </p:nvSpPr>
        <p:spPr>
          <a:xfrm>
            <a:off x="539552" y="2114607"/>
            <a:ext cx="3384376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endParaRPr lang="pt-BR" dirty="0" smtClean="0">
              <a:solidFill>
                <a:schemeClr val="tx2"/>
              </a:solidFill>
            </a:endParaRPr>
          </a:p>
          <a:p>
            <a:pPr>
              <a:lnSpc>
                <a:spcPct val="160000"/>
              </a:lnSpc>
            </a:pPr>
            <a:endParaRPr lang="pt-BR" dirty="0">
              <a:solidFill>
                <a:schemeClr val="tx2"/>
              </a:solidFill>
            </a:endParaRPr>
          </a:p>
          <a:p>
            <a:pPr>
              <a:lnSpc>
                <a:spcPct val="160000"/>
              </a:lnSpc>
            </a:pPr>
            <a:endParaRPr lang="pt-BR" dirty="0" smtClean="0">
              <a:solidFill>
                <a:schemeClr val="tx2"/>
              </a:solidFill>
            </a:endParaRPr>
          </a:p>
          <a:p>
            <a:pPr>
              <a:lnSpc>
                <a:spcPct val="160000"/>
              </a:lnSpc>
            </a:pPr>
            <a:endParaRPr lang="pt-BR" dirty="0" smtClean="0">
              <a:solidFill>
                <a:schemeClr val="tx2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60" y="2571744"/>
            <a:ext cx="432048" cy="35001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6"/>
          <a:srcRect t="1" r="-46066" b="23444"/>
          <a:stretch/>
        </p:blipFill>
        <p:spPr>
          <a:xfrm>
            <a:off x="1571604" y="4214818"/>
            <a:ext cx="2524299" cy="71438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039"/>
          <a:stretch/>
        </p:blipFill>
        <p:spPr>
          <a:xfrm>
            <a:off x="4644008" y="3954243"/>
            <a:ext cx="3240360" cy="2880320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4211960" y="1492143"/>
            <a:ext cx="44748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</a:t>
            </a:r>
            <a:r>
              <a:rPr lang="pt-BR" sz="2000" dirty="0" smtClean="0">
                <a:solidFill>
                  <a:schemeClr val="tx2"/>
                </a:solidFill>
              </a:rPr>
              <a:t>mportar </a:t>
            </a:r>
            <a:r>
              <a:rPr lang="pt-BR" sz="2000" dirty="0" smtClean="0">
                <a:solidFill>
                  <a:schemeClr val="tx2"/>
                </a:solidFill>
              </a:rPr>
              <a:t> </a:t>
            </a:r>
            <a:r>
              <a:rPr lang="pt-BR" sz="2000" dirty="0" smtClean="0">
                <a:solidFill>
                  <a:schemeClr val="tx2"/>
                </a:solidFill>
              </a:rPr>
              <a:t>Arquivos do computador</a:t>
            </a:r>
            <a:endParaRPr lang="pt-BR" sz="2000" dirty="0">
              <a:solidFill>
                <a:schemeClr val="tx2"/>
              </a:solidFill>
            </a:endParaRP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857356" y="274638"/>
            <a:ext cx="6286544" cy="725470"/>
          </a:xfrm>
          <a:ln>
            <a:noFill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C</a:t>
            </a:r>
            <a:r>
              <a:rPr lang="pt-BR" sz="3600" b="1" dirty="0" smtClean="0">
                <a:solidFill>
                  <a:schemeClr val="tx2"/>
                </a:solidFill>
              </a:rPr>
              <a:t>onfigura</a:t>
            </a:r>
            <a:r>
              <a:rPr lang="pt-BR" sz="4000" b="1" dirty="0" smtClean="0">
                <a:solidFill>
                  <a:schemeClr val="tx2"/>
                </a:solidFill>
              </a:rPr>
              <a:t>n</a:t>
            </a:r>
            <a:r>
              <a:rPr lang="pt-BR" sz="3600" b="1" dirty="0" smtClean="0">
                <a:solidFill>
                  <a:schemeClr val="tx2"/>
                </a:solidFill>
              </a:rPr>
              <a:t>do nosso Palco</a:t>
            </a:r>
            <a:endParaRPr lang="pt-BR" sz="3600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75747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sz="2600" dirty="0">
                <a:solidFill>
                  <a:schemeClr val="tx2"/>
                </a:solidFill>
              </a:rPr>
              <a:t>Passos: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sz="2600" dirty="0">
                <a:solidFill>
                  <a:schemeClr val="tx2"/>
                </a:solidFill>
              </a:rPr>
              <a:t>Clicar no </a:t>
            </a:r>
            <a:r>
              <a:rPr lang="pt-BR" sz="2600" dirty="0" smtClean="0">
                <a:solidFill>
                  <a:schemeClr val="tx2"/>
                </a:solidFill>
              </a:rPr>
              <a:t>ícone           </a:t>
            </a:r>
            <a:endParaRPr lang="pt-BR" sz="26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sz="2600" dirty="0">
                <a:solidFill>
                  <a:schemeClr val="tx2"/>
                </a:solidFill>
              </a:rPr>
              <a:t>l</a:t>
            </a:r>
            <a:r>
              <a:rPr lang="pt-BR" sz="2600" dirty="0" smtClean="0">
                <a:solidFill>
                  <a:schemeClr val="tx2"/>
                </a:solidFill>
              </a:rPr>
              <a:t>ocalizado no pano de fundo; 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sz="2600" dirty="0" smtClean="0">
                <a:solidFill>
                  <a:schemeClr val="tx2"/>
                </a:solidFill>
              </a:rPr>
              <a:t>Opção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19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 </a:t>
            </a:r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8" name="Picture 2" descr="http://200.133.203.52/images/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666800" cy="857231"/>
          </a:xfrm>
          <a:prstGeom prst="rect">
            <a:avLst/>
          </a:prstGeom>
          <a:noFill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4"/>
          <a:srcRect r="-16553"/>
          <a:stretch/>
        </p:blipFill>
        <p:spPr bwMode="auto">
          <a:xfrm>
            <a:off x="2421565" y="2276872"/>
            <a:ext cx="576064" cy="456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Imagem 18" descr="conf_pal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546" y="2505311"/>
            <a:ext cx="4357717" cy="252742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373" y="4077072"/>
            <a:ext cx="1524000" cy="147637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787936" y="1700808"/>
            <a:ext cx="5288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</a:rPr>
              <a:t>Importar da Biblioteca </a:t>
            </a:r>
            <a:r>
              <a:rPr lang="pt-BR" sz="2400" dirty="0" smtClean="0">
                <a:solidFill>
                  <a:schemeClr val="tx2"/>
                </a:solidFill>
              </a:rPr>
              <a:t>de Pano de Fundo</a:t>
            </a:r>
            <a:endParaRPr lang="pt-BR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031182"/>
            <a:ext cx="7772400" cy="3508375"/>
          </a:xfrm>
        </p:spPr>
        <p:txBody>
          <a:bodyPr/>
          <a:lstStyle/>
          <a:p>
            <a:r>
              <a:rPr lang="pt-BR" dirty="0" smtClean="0"/>
              <a:t> 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subTitle" idx="1"/>
          </p:nvPr>
        </p:nvSpPr>
        <p:spPr>
          <a:xfrm>
            <a:off x="1371600" y="1740767"/>
            <a:ext cx="6400800" cy="4154016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4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400" dirty="0">
              <a:solidFill>
                <a:schemeClr val="tx2"/>
              </a:solidFill>
            </a:endParaRPr>
          </a:p>
        </p:txBody>
      </p:sp>
      <p:pic>
        <p:nvPicPr>
          <p:cNvPr id="20" name="Espaço Reservado para Conteúdo 19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2559968" y="4031535"/>
            <a:ext cx="1692000" cy="461446"/>
          </a:xfrm>
          <a:prstGeom prst="rect">
            <a:avLst/>
          </a:prstGeom>
        </p:spPr>
      </p:pic>
      <p:pic>
        <p:nvPicPr>
          <p:cNvPr id="4" name="Picture 2" descr="http://200.133.203.52/images/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666800" cy="828399"/>
          </a:xfrm>
          <a:prstGeom prst="rect">
            <a:avLst/>
          </a:prstGeom>
          <a:noFill/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187624" y="274638"/>
            <a:ext cx="8280920" cy="85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smtClean="0"/>
              <a:t> </a:t>
            </a:r>
            <a:br>
              <a:rPr lang="pt-BR" sz="3600" dirty="0" smtClean="0"/>
            </a:br>
            <a:endParaRPr lang="pt-BR" sz="3600" dirty="0" smtClean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000232" y="340995"/>
            <a:ext cx="6143668" cy="571504"/>
          </a:xfrm>
          <a:prstGeom prst="rect">
            <a:avLst/>
          </a:prstGeom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pt-BR" sz="1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Blocos de Comando Utilizados</a:t>
            </a:r>
            <a:endParaRPr kumimoji="0" lang="pt-BR" sz="14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78" y="2327527"/>
            <a:ext cx="1692000" cy="39614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2835373"/>
            <a:ext cx="1692000" cy="41862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776" y="2327527"/>
            <a:ext cx="1692000" cy="37224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9968" y="3451252"/>
            <a:ext cx="1692000" cy="397103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887" y="2828825"/>
            <a:ext cx="1692000" cy="4230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8005" y="3470661"/>
            <a:ext cx="1692000" cy="39310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8005" y="4115888"/>
            <a:ext cx="1692000" cy="37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sz="half" idx="1"/>
          </p:nvPr>
        </p:nvSpPr>
        <p:spPr>
          <a:xfrm>
            <a:off x="611560" y="1217270"/>
            <a:ext cx="4531943" cy="5236065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sz="2400" dirty="0" smtClean="0">
                <a:solidFill>
                  <a:schemeClr val="tx2"/>
                </a:solidFill>
              </a:rPr>
              <a:t>Passos: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sz="2400" dirty="0" smtClean="0">
                <a:solidFill>
                  <a:schemeClr val="tx2"/>
                </a:solidFill>
              </a:rPr>
              <a:t>Clicar no bloco de comado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sz="2400" dirty="0" smtClean="0">
                <a:solidFill>
                  <a:schemeClr val="tx2"/>
                </a:solidFill>
              </a:rPr>
              <a:t>Opção </a:t>
            </a:r>
            <a:endParaRPr lang="pt-BR" sz="24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4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400" dirty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sz="2400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pt-BR" sz="2400" dirty="0" smtClean="0">
                <a:solidFill>
                  <a:schemeClr val="tx2"/>
                </a:solidFill>
              </a:rPr>
              <a:t>Repetir </a:t>
            </a:r>
            <a:r>
              <a:rPr lang="pt-BR" sz="2400" dirty="0" smtClean="0">
                <a:solidFill>
                  <a:schemeClr val="tx2"/>
                </a:solidFill>
              </a:rPr>
              <a:t>passos para variável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pt-BR" dirty="0" smtClean="0">
              <a:solidFill>
                <a:schemeClr val="tx2"/>
              </a:solidFill>
            </a:endParaRPr>
          </a:p>
        </p:txBody>
      </p:sp>
      <p:pic>
        <p:nvPicPr>
          <p:cNvPr id="17410" name="Picture 2" descr="http://200.133.203.52/images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666800" cy="828399"/>
          </a:xfrm>
          <a:prstGeom prst="rect">
            <a:avLst/>
          </a:prstGeom>
          <a:noFill/>
        </p:spPr>
      </p:pic>
      <p:sp>
        <p:nvSpPr>
          <p:cNvPr id="4" name="AutoShape 2" descr="https://encrypted-tbn2.gstatic.com/images?q=tbn:ANd9GcTvaeszU7SCrV9TiFAiJ-bBwBQXW9NfslI7DdYcluRmdMygP3IL"/>
          <p:cNvSpPr>
            <a:spLocks noChangeAspect="1" noChangeArrowheads="1"/>
          </p:cNvSpPr>
          <p:nvPr/>
        </p:nvSpPr>
        <p:spPr bwMode="auto">
          <a:xfrm>
            <a:off x="1" y="0"/>
            <a:ext cx="2571736" cy="128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954871" y="288666"/>
            <a:ext cx="6143668" cy="571504"/>
          </a:xfrm>
          <a:prstGeom prst="rect">
            <a:avLst/>
          </a:prstGeom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lang="pt-BR" sz="14400" b="1" noProof="0" dirty="0" smtClean="0">
                <a:solidFill>
                  <a:schemeClr val="tx2"/>
                </a:solidFill>
              </a:rPr>
              <a:t>Criando variáveis</a:t>
            </a:r>
            <a:endParaRPr kumimoji="0" lang="pt-BR" sz="14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sp>
        <p:nvSpPr>
          <p:cNvPr id="13" name="Seta para a direita 12"/>
          <p:cNvSpPr/>
          <p:nvPr/>
        </p:nvSpPr>
        <p:spPr>
          <a:xfrm>
            <a:off x="6858016" y="2571744"/>
            <a:ext cx="285752" cy="2143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38800" y="1600994"/>
            <a:ext cx="3505200" cy="525700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9170" t="17595" b="2"/>
          <a:stretch/>
        </p:blipFill>
        <p:spPr>
          <a:xfrm>
            <a:off x="4143372" y="2000240"/>
            <a:ext cx="1202314" cy="37348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/>
          <a:srcRect b="19371"/>
          <a:stretch/>
        </p:blipFill>
        <p:spPr>
          <a:xfrm>
            <a:off x="1928794" y="2714620"/>
            <a:ext cx="1181100" cy="30719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l="6081" t="2359" r="2539" b="-1"/>
          <a:stretch/>
        </p:blipFill>
        <p:spPr>
          <a:xfrm>
            <a:off x="1142976" y="3214686"/>
            <a:ext cx="2592289" cy="172819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546" y="3643314"/>
            <a:ext cx="942975" cy="219075"/>
          </a:xfrm>
          <a:prstGeom prst="rect">
            <a:avLst/>
          </a:prstGeom>
        </p:spPr>
      </p:pic>
      <p:sp>
        <p:nvSpPr>
          <p:cNvPr id="10" name="Seta para baixo 9"/>
          <p:cNvSpPr/>
          <p:nvPr/>
        </p:nvSpPr>
        <p:spPr>
          <a:xfrm>
            <a:off x="2071670" y="4357694"/>
            <a:ext cx="144016" cy="2160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28794" y="5357826"/>
            <a:ext cx="1571636" cy="50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/>
          <p:cNvSpPr>
            <a:spLocks noGrp="1"/>
          </p:cNvSpPr>
          <p:nvPr>
            <p:ph type="title"/>
          </p:nvPr>
        </p:nvSpPr>
        <p:spPr>
          <a:xfrm flipV="1">
            <a:off x="-900608" y="2924944"/>
            <a:ext cx="226368" cy="45719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24" name="Espaço Reservado para Texto 23"/>
          <p:cNvSpPr>
            <a:spLocks noGrp="1"/>
          </p:cNvSpPr>
          <p:nvPr>
            <p:ph type="body" idx="1"/>
          </p:nvPr>
        </p:nvSpPr>
        <p:spPr>
          <a:xfrm>
            <a:off x="399942" y="1093000"/>
            <a:ext cx="4040188" cy="507984"/>
          </a:xfrm>
        </p:spPr>
        <p:txBody>
          <a:bodyPr>
            <a:normAutofit fontScale="25000" lnSpcReduction="20000"/>
          </a:bodyPr>
          <a:lstStyle/>
          <a:p>
            <a:endParaRPr lang="pt-BR" dirty="0" smtClean="0">
              <a:solidFill>
                <a:schemeClr val="tx2"/>
              </a:solidFill>
            </a:endParaRPr>
          </a:p>
          <a:p>
            <a:r>
              <a:rPr lang="pt-BR" sz="7000" dirty="0" smtClean="0">
                <a:solidFill>
                  <a:schemeClr val="tx2"/>
                </a:solidFill>
              </a:rPr>
              <a:t>Passos</a:t>
            </a:r>
            <a:r>
              <a:rPr lang="pt-BR" sz="7000" dirty="0">
                <a:solidFill>
                  <a:schemeClr val="tx2"/>
                </a:solidFill>
              </a:rPr>
              <a:t>:</a:t>
            </a:r>
          </a:p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sz="half" idx="2"/>
          </p:nvPr>
        </p:nvSpPr>
        <p:spPr>
          <a:xfrm>
            <a:off x="353318" y="1442062"/>
            <a:ext cx="3858642" cy="3951288"/>
          </a:xfrm>
        </p:spPr>
        <p:txBody>
          <a:bodyPr>
            <a:normAutofit/>
          </a:bodyPr>
          <a:lstStyle/>
          <a:p>
            <a:pPr marL="0" indent="0" algn="l">
              <a:lnSpc>
                <a:spcPct val="160000"/>
              </a:lnSpc>
              <a:spcBef>
                <a:spcPts val="0"/>
              </a:spcBef>
              <a:buNone/>
            </a:pPr>
            <a:r>
              <a:rPr lang="pt-BR" dirty="0" smtClean="0">
                <a:solidFill>
                  <a:schemeClr val="tx2"/>
                </a:solidFill>
              </a:rPr>
              <a:t>Arrastar para a área de script os seguintes blocos:</a:t>
            </a:r>
          </a:p>
        </p:txBody>
      </p:sp>
      <p:sp>
        <p:nvSpPr>
          <p:cNvPr id="25" name="Espaço Reservado para Texto 24"/>
          <p:cNvSpPr>
            <a:spLocks noGrp="1"/>
          </p:cNvSpPr>
          <p:nvPr>
            <p:ph type="body" sz="quarter" idx="3"/>
          </p:nvPr>
        </p:nvSpPr>
        <p:spPr>
          <a:xfrm>
            <a:off x="4644008" y="1028692"/>
            <a:ext cx="4041775" cy="41337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1800" dirty="0">
                <a:solidFill>
                  <a:schemeClr val="tx2"/>
                </a:solidFill>
              </a:rPr>
              <a:t>Resultados:</a:t>
            </a:r>
          </a:p>
        </p:txBody>
      </p:sp>
      <p:pic>
        <p:nvPicPr>
          <p:cNvPr id="17410" name="Picture 2" descr="http://200.133.203.52/images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666800" cy="828399"/>
          </a:xfrm>
          <a:prstGeom prst="rect">
            <a:avLst/>
          </a:prstGeom>
          <a:noFill/>
        </p:spPr>
      </p:pic>
      <p:sp>
        <p:nvSpPr>
          <p:cNvPr id="4" name="AutoShape 2" descr="https://encrypted-tbn2.gstatic.com/images?q=tbn:ANd9GcTvaeszU7SCrV9TiFAiJ-bBwBQXW9NfslI7DdYcluRmdMygP3IL"/>
          <p:cNvSpPr>
            <a:spLocks noChangeAspect="1" noChangeArrowheads="1"/>
          </p:cNvSpPr>
          <p:nvPr/>
        </p:nvSpPr>
        <p:spPr bwMode="auto">
          <a:xfrm>
            <a:off x="1" y="0"/>
            <a:ext cx="2571736" cy="128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708218" y="260748"/>
            <a:ext cx="6143668" cy="571504"/>
          </a:xfrm>
          <a:prstGeom prst="rect">
            <a:avLst/>
          </a:prstGeom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lang="pt-BR" sz="14400" b="1" dirty="0" smtClean="0">
                <a:solidFill>
                  <a:schemeClr val="tx2"/>
                </a:solidFill>
              </a:rPr>
              <a:t>Vamos Programar</a:t>
            </a:r>
            <a:endParaRPr kumimoji="0" lang="pt-BR" sz="14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0" y="2924944"/>
            <a:ext cx="3433856" cy="1612492"/>
          </a:xfrm>
          <a:prstGeom prst="rect">
            <a:avLst/>
          </a:prstGeom>
        </p:spPr>
      </p:pic>
      <p:sp>
        <p:nvSpPr>
          <p:cNvPr id="26" name="Espaço Reservado para Conteúdo 25"/>
          <p:cNvSpPr>
            <a:spLocks noGrp="1"/>
          </p:cNvSpPr>
          <p:nvPr>
            <p:ph sz="quarter" idx="4"/>
          </p:nvPr>
        </p:nvSpPr>
        <p:spPr>
          <a:xfrm>
            <a:off x="4503364" y="1543139"/>
            <a:ext cx="4041775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>
                <a:solidFill>
                  <a:schemeClr val="tx2"/>
                </a:solidFill>
              </a:rPr>
              <a:t>Seguintes animações:</a:t>
            </a:r>
          </a:p>
          <a:p>
            <a:pPr marL="0" indent="0"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05" y="2142375"/>
            <a:ext cx="2752377" cy="1488827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506" y="4033852"/>
            <a:ext cx="2752377" cy="15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66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5211</TotalTime>
  <Words>352</Words>
  <Application>Microsoft Office PowerPoint</Application>
  <PresentationFormat>Apresentação na tela (4:3)</PresentationFormat>
  <Paragraphs>191</Paragraphs>
  <Slides>19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Programando com Scratch</vt:lpstr>
      <vt:lpstr>Programando  com Scratch</vt:lpstr>
      <vt:lpstr> Objetivo </vt:lpstr>
      <vt:lpstr>Configurando nosso Sprite</vt:lpstr>
      <vt:lpstr>Configurando nosso Sprite</vt:lpstr>
      <vt:lpstr>Configurando nosso Palco</vt:lpstr>
      <vt:lpstr> </vt:lpstr>
      <vt:lpstr>Slide 8</vt:lpstr>
      <vt:lpstr>Slide 9</vt:lpstr>
      <vt:lpstr>Vamos Programar</vt:lpstr>
      <vt:lpstr>Vamos Programar</vt:lpstr>
      <vt:lpstr>Vamos Programar</vt:lpstr>
      <vt:lpstr>Vamos Programar</vt:lpstr>
      <vt:lpstr>Vamos Programar</vt:lpstr>
      <vt:lpstr>Vamos Programar</vt:lpstr>
      <vt:lpstr>Vamos Programar</vt:lpstr>
      <vt:lpstr>Vamos Programar</vt:lpstr>
      <vt:lpstr>Vamos Programar</vt:lpstr>
      <vt:lpstr> Referências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Chamada de Sistema (System Calls)</dc:title>
  <dc:creator>Convidado</dc:creator>
  <cp:lastModifiedBy>Oliveira</cp:lastModifiedBy>
  <cp:revision>257</cp:revision>
  <dcterms:created xsi:type="dcterms:W3CDTF">2015-03-08T01:46:32Z</dcterms:created>
  <dcterms:modified xsi:type="dcterms:W3CDTF">2016-07-26T12:02:37Z</dcterms:modified>
</cp:coreProperties>
</file>